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13716000" cx="24384000"/>
  <p:notesSz cx="6858000" cy="9144000"/>
  <p:embeddedFontLst>
    <p:embeddedFont>
      <p:font typeface="Montserrat SemiBold"/>
      <p:regular r:id="rId37"/>
      <p:bold r:id="rId38"/>
      <p:italic r:id="rId39"/>
      <p:boldItalic r:id="rId40"/>
    </p:embeddedFont>
    <p:embeddedFont>
      <p:font typeface="Raleway"/>
      <p:regular r:id="rId41"/>
      <p:bold r:id="rId42"/>
      <p:italic r:id="rId43"/>
      <p:boldItalic r:id="rId44"/>
    </p:embeddedFont>
    <p:embeddedFont>
      <p:font typeface="Proxima Nova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  <p:embeddedFont>
      <p:font typeface="Montserrat Medium"/>
      <p:regular r:id="rId53"/>
      <p:bold r:id="rId54"/>
      <p:italic r:id="rId55"/>
      <p:boldItalic r:id="rId56"/>
    </p:embeddedFont>
    <p:embeddedFont>
      <p:font typeface="Helvetica Neue"/>
      <p:regular r:id="rId57"/>
      <p:bold r:id="rId58"/>
      <p:italic r:id="rId59"/>
      <p:boldItalic r:id="rId60"/>
    </p:embeddedFont>
    <p:embeddedFont>
      <p:font typeface="Montserrat ExtraBold"/>
      <p:bold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boldItalic.fntdata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44" Type="http://schemas.openxmlformats.org/officeDocument/2006/relationships/font" Target="fonts/Raleway-boldItalic.fntdata"/><Relationship Id="rId43" Type="http://schemas.openxmlformats.org/officeDocument/2006/relationships/font" Target="fonts/Raleway-italic.fntdata"/><Relationship Id="rId46" Type="http://schemas.openxmlformats.org/officeDocument/2006/relationships/font" Target="fonts/ProximaNova-bold.fntdata"/><Relationship Id="rId45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roximaNova-boldItalic.fntdata"/><Relationship Id="rId47" Type="http://schemas.openxmlformats.org/officeDocument/2006/relationships/font" Target="fonts/ProximaNova-italic.fntdata"/><Relationship Id="rId49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MontserratSemiBold-regular.fntdata"/><Relationship Id="rId36" Type="http://schemas.openxmlformats.org/officeDocument/2006/relationships/slide" Target="slides/slide32.xml"/><Relationship Id="rId39" Type="http://schemas.openxmlformats.org/officeDocument/2006/relationships/font" Target="fonts/MontserratSemiBold-italic.fntdata"/><Relationship Id="rId38" Type="http://schemas.openxmlformats.org/officeDocument/2006/relationships/font" Target="fonts/MontserratSemiBold-bold.fntdata"/><Relationship Id="rId62" Type="http://schemas.openxmlformats.org/officeDocument/2006/relationships/font" Target="fonts/MontserratExtraBold-boldItalic.fntdata"/><Relationship Id="rId61" Type="http://schemas.openxmlformats.org/officeDocument/2006/relationships/font" Target="fonts/MontserratExtraBold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MontserratMedium-regular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55" Type="http://schemas.openxmlformats.org/officeDocument/2006/relationships/font" Target="fonts/MontserratMedium-italic.fntdata"/><Relationship Id="rId10" Type="http://schemas.openxmlformats.org/officeDocument/2006/relationships/slide" Target="slides/slide6.xml"/><Relationship Id="rId54" Type="http://schemas.openxmlformats.org/officeDocument/2006/relationships/font" Target="fonts/MontserratMedium-bold.fntdata"/><Relationship Id="rId13" Type="http://schemas.openxmlformats.org/officeDocument/2006/relationships/slide" Target="slides/slide9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8.xml"/><Relationship Id="rId56" Type="http://schemas.openxmlformats.org/officeDocument/2006/relationships/font" Target="fonts/MontserratMedium-boldItalic.fntdata"/><Relationship Id="rId15" Type="http://schemas.openxmlformats.org/officeDocument/2006/relationships/slide" Target="slides/slide11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10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c83f42ec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9" name="Google Shape;79;g2bc83f42ec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dc4eb5e24_0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7" name="Google Shape;217;g2bdc4eb5e24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dc4eb5e24_0_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6" name="Google Shape;236;g2bdc4eb5e24_0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bdc4eb5e24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5" name="Google Shape;255;g2bdc4eb5e24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bdc4eb5e24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4" name="Google Shape;274;g2bdc4eb5e24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bdc4eb5e24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Google Shape;293;g2bdc4eb5e24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bdc4eb5e24_0_1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09" name="Google Shape;309;g2bdc4eb5e24_0_1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bdc4eb5e24_0_2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Éthique</a:t>
            </a:r>
            <a:r>
              <a:rPr lang="fr" sz="1400"/>
              <a:t> des hackers au MIT 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Partage des connaissances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Refus de l’autorité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Perfectionnisme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GNU : GNU’s Not Unix (“GNU n’est pas UNIX”)</a:t>
            </a:r>
            <a:endParaRPr sz="1400"/>
          </a:p>
        </p:txBody>
      </p:sp>
      <p:sp>
        <p:nvSpPr>
          <p:cNvPr id="325" name="Google Shape;325;g2bdc4eb5e24_0_2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bdc4eb5e24_0_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43" name="Google Shape;343;g2bdc4eb5e24_0_1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dc4eb5e24_0_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61" name="Google Shape;361;g2bdc4eb5e24_0_2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bdc4eb5e24_0_2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77" name="Google Shape;377;g2bdc4eb5e24_0_2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ccf9a8c02_0_2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g2bccf9a8c02_0_2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bdc4eb5e24_0_2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3" name="Google Shape;393;g2bdc4eb5e24_0_2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bdc4eb5e24_0_2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09" name="Google Shape;409;g2bdc4eb5e24_0_2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bdc4eb5e24_0_3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5" name="Google Shape;425;g2bdc4eb5e24_0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bdc4eb5e24_0_3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1" name="Google Shape;441;g2bdc4eb5e24_0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bdc4eb5e24_0_3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57" name="Google Shape;457;g2bdc4eb5e24_0_3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bdc4eb5e24_0_3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74" name="Google Shape;474;g2bdc4eb5e24_0_3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bdc4eb5e24_0_3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92" name="Google Shape;492;g2bdc4eb5e24_0_3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bf3928f87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10" name="Google Shape;510;g2bf3928f87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bf3928f879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Gnome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KDE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Xfce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Budgie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Mate (Ubuntu Mate, dérivé de Gnome)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Cinnamon (Linux Mint)</a:t>
            </a:r>
            <a:endParaRPr sz="1400"/>
          </a:p>
        </p:txBody>
      </p:sp>
      <p:sp>
        <p:nvSpPr>
          <p:cNvPr id="526" name="Google Shape;526;g2bf3928f879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bf3928f879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47" name="Google Shape;547;g2bf3928f879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6" name="Google Shape;9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bdc4eb5e24_0_4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63" name="Google Shape;563;g2bdc4eb5e24_0_4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bccf9a8c02_0_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87" name="Google Shape;587;g2bccf9a8c02_0_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5adcd602af_0_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8" name="Google Shape;598;g25adcd602af_0_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ccf9a8c02_0_3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g2bccf9a8c02_0_3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c83f42ece_0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3" name="Google Shape;133;g2bc83f42ece_0_2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bdc4eb5e24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9" name="Google Shape;149;g2bdc4eb5e24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dc4eb5e24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5" name="Google Shape;165;g2bdc4eb5e24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dc4eb5e24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1" name="Google Shape;181;g2bdc4eb5e24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bdc4eb5e24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8" name="Google Shape;198;g2bdc4eb5e24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éclaration">
  <p:cSld name="Déclara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it important">
  <p:cSld name="Fait importa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4"/>
          <p:cNvSpPr/>
          <p:nvPr>
            <p:ph idx="4" type="pic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>
            <p:ph idx="2" type="pic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21_Title_big_card_black">
  <p:cSld name="CUSTOM_1_1_1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2794933" y="8027067"/>
            <a:ext cx="10924800" cy="28815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title"/>
          </p:nvPr>
        </p:nvSpPr>
        <p:spPr>
          <a:xfrm>
            <a:off x="2794933" y="2806333"/>
            <a:ext cx="10924800" cy="4952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black_card.png" id="75" name="Google Shape;7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246114" y="1353272"/>
            <a:ext cx="7833506" cy="1045123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22818090" y="12666269"/>
            <a:ext cx="1463100" cy="379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hoto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>
            <p:ph idx="2" type="pic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3" type="body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re titre et photo">
  <p:cSld name="Autre titre et phot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>
            <p:ph idx="2" type="pic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6" name="Google Shape;36;p7"/>
          <p:cNvSpPr/>
          <p:nvPr>
            <p:ph idx="3" type="pic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ement">
  <p:cSld name="Titre seulem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re du jour">
  <p:cSld name="Ordre du jou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jpg"/><Relationship Id="rId10" Type="http://schemas.openxmlformats.org/officeDocument/2006/relationships/hyperlink" Target="https://www.android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hyperlink" Target="https://www.apple.com/fr/ios/" TargetMode="External"/><Relationship Id="rId9" Type="http://schemas.openxmlformats.org/officeDocument/2006/relationships/image" Target="../media/image13.png"/><Relationship Id="rId5" Type="http://schemas.openxmlformats.org/officeDocument/2006/relationships/image" Target="../media/image37.jpg"/><Relationship Id="rId6" Type="http://schemas.openxmlformats.org/officeDocument/2006/relationships/hyperlink" Target="https://lineageos.org/" TargetMode="External"/><Relationship Id="rId7" Type="http://schemas.openxmlformats.org/officeDocument/2006/relationships/image" Target="../media/image9.png"/><Relationship Id="rId8" Type="http://schemas.openxmlformats.org/officeDocument/2006/relationships/hyperlink" Target="https://e.foundation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hyperlink" Target="https://www.getgnulinux.org/" TargetMode="External"/><Relationship Id="rId9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hyperlink" Target="https://unix.org" TargetMode="External"/><Relationship Id="rId7" Type="http://schemas.openxmlformats.org/officeDocument/2006/relationships/image" Target="../media/image44.png"/><Relationship Id="rId8" Type="http://schemas.openxmlformats.org/officeDocument/2006/relationships/hyperlink" Target="https://www.microsoft.com/fr-fr/windows" TargetMode="Externa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hyperlink" Target="https://www.cisco.com/c/fr_fr/products/ios-nx-os-software/index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hyperlink" Target="https://www.pfsense.org/" TargetMode="External"/><Relationship Id="rId9" Type="http://schemas.openxmlformats.org/officeDocument/2006/relationships/image" Target="../media/image14.png"/><Relationship Id="rId5" Type="http://schemas.openxmlformats.org/officeDocument/2006/relationships/image" Target="../media/image42.png"/><Relationship Id="rId6" Type="http://schemas.openxmlformats.org/officeDocument/2006/relationships/hyperlink" Target="https://www.openbsd.org/" TargetMode="External"/><Relationship Id="rId7" Type="http://schemas.openxmlformats.org/officeDocument/2006/relationships/image" Target="../media/image15.jpg"/><Relationship Id="rId8" Type="http://schemas.openxmlformats.org/officeDocument/2006/relationships/hyperlink" Target="https://openwrt.org/" TargetMode="Externa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hyperlink" Target="https://vmssoftware.com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hyperlink" Target="https://blackberry.qnx.com/" TargetMode="External"/><Relationship Id="rId9" Type="http://schemas.openxmlformats.org/officeDocument/2006/relationships/image" Target="../media/image46.png"/><Relationship Id="rId5" Type="http://schemas.openxmlformats.org/officeDocument/2006/relationships/image" Target="../media/image30.png"/><Relationship Id="rId6" Type="http://schemas.openxmlformats.org/officeDocument/2006/relationships/hyperlink" Target="https://www.windriver.com/products/vxworks" TargetMode="External"/><Relationship Id="rId7" Type="http://schemas.openxmlformats.org/officeDocument/2006/relationships/image" Target="../media/image31.png"/><Relationship Id="rId8" Type="http://schemas.openxmlformats.org/officeDocument/2006/relationships/hyperlink" Target="https://www.ibm.com/it-infrastructure/power/os/ibm-i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hyperlink" Target="https://www.gnu.org/philosophy/free-sw.fr.html" TargetMode="External"/><Relationship Id="rId5" Type="http://schemas.openxmlformats.org/officeDocument/2006/relationships/hyperlink" Target="https://fr.wikipedia.org/wiki/Free_Software_Foundation" TargetMode="External"/><Relationship Id="rId6" Type="http://schemas.openxmlformats.org/officeDocument/2006/relationships/image" Target="../media/image22.jpg"/><Relationship Id="rId7" Type="http://schemas.openxmlformats.org/officeDocument/2006/relationships/hyperlink" Target="https://fr.wikipedia.org/wiki/Richard_Stallman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hyperlink" Target="http://www.gnu.org/graphics/fsf-logo.html,%20CC0,%20https://commons.wikimedia.org/w/index.php?curid=1006970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hyperlink" Target="https://fr.wikipedia.org/wiki/Open_sourc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8.gif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hyperlink" Target="https://fr.wikipedia.org/wiki/UNIX_System_V" TargetMode="External"/><Relationship Id="rId10" Type="http://schemas.openxmlformats.org/officeDocument/2006/relationships/hyperlink" Target="https://fr.wikipedia.org/wiki/OpenBSD" TargetMode="External"/><Relationship Id="rId1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hyperlink" Target="https://fr.wikipedia.org/wiki/Ken_Thompson" TargetMode="External"/><Relationship Id="rId9" Type="http://schemas.openxmlformats.org/officeDocument/2006/relationships/hyperlink" Target="https://fr.wikipedia.org/wiki/FreeBSD" TargetMode="External"/><Relationship Id="rId5" Type="http://schemas.openxmlformats.org/officeDocument/2006/relationships/hyperlink" Target="https://fr.wikipedia.org/wiki/Dennis_Ritchie" TargetMode="External"/><Relationship Id="rId6" Type="http://schemas.openxmlformats.org/officeDocument/2006/relationships/hyperlink" Target="https://fr.wikipedia.org/wiki/C_(langage)" TargetMode="External"/><Relationship Id="rId7" Type="http://schemas.openxmlformats.org/officeDocument/2006/relationships/hyperlink" Target="https://fr.wikipedia.org/wiki/Berkeley_Software_Distribution" TargetMode="External"/><Relationship Id="rId8" Type="http://schemas.openxmlformats.org/officeDocument/2006/relationships/hyperlink" Target="https://fr.wikipedia.org/wiki/NetBSD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hyperlink" Target="https://fr.wikipedia.org/wiki/Richard_Stallman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4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hyperlink" Target="https://fr.wikipedia.org/wiki/Linus_Torvalds" TargetMode="External"/><Relationship Id="rId5" Type="http://schemas.openxmlformats.org/officeDocument/2006/relationships/hyperlink" Target="https://fr.wikipedia.org/wiki/Minix" TargetMode="External"/><Relationship Id="rId6" Type="http://schemas.openxmlformats.org/officeDocument/2006/relationships/hyperlink" Target="https://fr.wikipedia.org/wiki/Minix" TargetMode="External"/><Relationship Id="rId7" Type="http://schemas.openxmlformats.org/officeDocument/2006/relationships/image" Target="../media/image24.png"/><Relationship Id="rId8" Type="http://schemas.openxmlformats.org/officeDocument/2006/relationships/image" Target="../media/image4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9" Type="http://schemas.openxmlformats.org/officeDocument/2006/relationships/image" Target="../media/image32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hyperlink" Target="https://archlinux.org/" TargetMode="External"/><Relationship Id="rId13" Type="http://schemas.openxmlformats.org/officeDocument/2006/relationships/image" Target="../media/image49.png"/><Relationship Id="rId12" Type="http://schemas.openxmlformats.org/officeDocument/2006/relationships/hyperlink" Target="https://www.gentoo.org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hyperlink" Target="https://www.debian.org/" TargetMode="External"/><Relationship Id="rId9" Type="http://schemas.openxmlformats.org/officeDocument/2006/relationships/image" Target="../media/image35.png"/><Relationship Id="rId15" Type="http://schemas.openxmlformats.org/officeDocument/2006/relationships/image" Target="../media/image39.png"/><Relationship Id="rId14" Type="http://schemas.openxmlformats.org/officeDocument/2006/relationships/hyperlink" Target="http://www.slackware.com/" TargetMode="External"/><Relationship Id="rId17" Type="http://schemas.openxmlformats.org/officeDocument/2006/relationships/image" Target="../media/image40.png"/><Relationship Id="rId16" Type="http://schemas.openxmlformats.org/officeDocument/2006/relationships/hyperlink" Target="https://ubuntu.com/" TargetMode="External"/><Relationship Id="rId5" Type="http://schemas.openxmlformats.org/officeDocument/2006/relationships/image" Target="../media/image41.png"/><Relationship Id="rId19" Type="http://schemas.openxmlformats.org/officeDocument/2006/relationships/image" Target="../media/image50.png"/><Relationship Id="rId6" Type="http://schemas.openxmlformats.org/officeDocument/2006/relationships/hyperlink" Target="https://www.redhat.com" TargetMode="External"/><Relationship Id="rId18" Type="http://schemas.openxmlformats.org/officeDocument/2006/relationships/hyperlink" Target="https://www.kali.org/" TargetMode="External"/><Relationship Id="rId7" Type="http://schemas.openxmlformats.org/officeDocument/2006/relationships/image" Target="../media/image51.png"/><Relationship Id="rId8" Type="http://schemas.openxmlformats.org/officeDocument/2006/relationships/hyperlink" Target="https://www.suse.com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s://fr.wikipedia.org/wiki/Syst%C3%A8me_d%27exploitati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hyperlink" Target="https://fr.wikipedia.org/wiki/Syst%C3%A8me_d%27exploitation#/media/Fichier:Operating_system_placement-fr.sv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hyperlink" Target="https://www.apple.com/macos" TargetMode="External"/><Relationship Id="rId9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hyperlink" Target="https://www.getgnulinux.org/" TargetMode="External"/><Relationship Id="rId7" Type="http://schemas.openxmlformats.org/officeDocument/2006/relationships/image" Target="../media/image10.png"/><Relationship Id="rId8" Type="http://schemas.openxmlformats.org/officeDocument/2006/relationships/hyperlink" Target="https://www.microsoft.com/fr-fr/window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_yellow.png" id="81" name="Google Shape;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6887" y="-2593755"/>
            <a:ext cx="14969875" cy="109216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2933027" y="2977000"/>
            <a:ext cx="10786200" cy="30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9600">
                <a:latin typeface="Montserrat ExtraBold"/>
                <a:ea typeface="Montserrat ExtraBold"/>
                <a:cs typeface="Montserrat ExtraBold"/>
                <a:sym typeface="Montserrat ExtraBold"/>
              </a:rPr>
              <a:t>Système d’exploitation</a:t>
            </a:r>
            <a:endParaRPr sz="9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3" name="Google Shape;83;p18"/>
          <p:cNvSpPr txBox="1"/>
          <p:nvPr/>
        </p:nvSpPr>
        <p:spPr>
          <a:xfrm>
            <a:off x="2933025" y="6529650"/>
            <a:ext cx="145503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fr" sz="3600">
                <a:solidFill>
                  <a:srgbClr val="15213F"/>
                </a:solidFill>
                <a:latin typeface="Montserrat"/>
                <a:ea typeface="Montserrat"/>
                <a:cs typeface="Montserrat"/>
                <a:sym typeface="Montserrat"/>
              </a:rPr>
              <a:t>Découverte et définitions</a:t>
            </a:r>
            <a:endParaRPr sz="3600">
              <a:solidFill>
                <a:srgbClr val="1521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220" name="Google Shape;22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2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22" name="Google Shape;222;p27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OS pour smartphone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Les mobiles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24" name="Google Shape;224;p2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25" name="Google Shape;225;p2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501840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13069625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1804558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29" name="Google Shape;229;p2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0009" y="3621981"/>
            <a:ext cx="5899626" cy="27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96226" y="7944101"/>
            <a:ext cx="5380825" cy="32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43472" y="5618405"/>
            <a:ext cx="3506400" cy="35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54150" y="6968482"/>
            <a:ext cx="5202225" cy="52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 txBox="1"/>
          <p:nvPr/>
        </p:nvSpPr>
        <p:spPr>
          <a:xfrm>
            <a:off x="8626162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38" name="Google Shape;23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2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0" name="Google Shape;240;p28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OS pour serveurs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1" name="Google Shape;241;p28"/>
          <p:cNvSpPr txBox="1"/>
          <p:nvPr/>
        </p:nvSpPr>
        <p:spPr>
          <a:xfrm>
            <a:off x="949225" y="4632400"/>
            <a:ext cx="4877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Dans les datacenters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42" name="Google Shape;242;p2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43" name="Google Shape;243;p2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4" name="Google Shape;244;p28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46" name="Google Shape;246;p2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70848" y="4320501"/>
            <a:ext cx="5592825" cy="320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69900" y="8894751"/>
            <a:ext cx="6379149" cy="261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95762" y="4116200"/>
            <a:ext cx="3704351" cy="37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 txBox="1"/>
          <p:nvPr/>
        </p:nvSpPr>
        <p:spPr>
          <a:xfrm>
            <a:off x="6495763" y="8022650"/>
            <a:ext cx="3834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MS Windows</a:t>
            </a:r>
            <a:endParaRPr sz="36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2" name="Google Shape;252;p28"/>
          <p:cNvSpPr/>
          <p:nvPr/>
        </p:nvSpPr>
        <p:spPr>
          <a:xfrm>
            <a:off x="50184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57" name="Google Shape;25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2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9" name="Google Shape;259;p29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OS pour les équipements réseaux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0" name="Google Shape;260;p29"/>
          <p:cNvSpPr txBox="1"/>
          <p:nvPr/>
        </p:nvSpPr>
        <p:spPr>
          <a:xfrm>
            <a:off x="949225" y="4632400"/>
            <a:ext cx="5830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Dans l’infrastructure réseau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61" name="Google Shape;261;p2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62" name="Google Shape;262;p2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3" name="Google Shape;263;p29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65" name="Google Shape;265;p2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10777" y="4472155"/>
            <a:ext cx="6059626" cy="17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9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51175" y="7309865"/>
            <a:ext cx="4530275" cy="439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51172" y="4472142"/>
            <a:ext cx="6610250" cy="2596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496216" y="8057800"/>
            <a:ext cx="5487450" cy="28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9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50184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76" name="Google Shape;27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3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8" name="Google Shape;278;p30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OS </a:t>
            </a: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dédié</a:t>
            </a: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serveur / Temps réel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Plus exotiques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80" name="Google Shape;280;p3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81" name="Google Shape;281;p3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2" name="Google Shape;282;p30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84" name="Google Shape;284;p3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63575" y="5386988"/>
            <a:ext cx="7598394" cy="13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49756" y="8785029"/>
            <a:ext cx="8735622" cy="16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99107" y="6150873"/>
            <a:ext cx="5684077" cy="19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71825" y="9525824"/>
            <a:ext cx="8735622" cy="195398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0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0" name="Google Shape;290;p30"/>
          <p:cNvSpPr/>
          <p:nvPr/>
        </p:nvSpPr>
        <p:spPr>
          <a:xfrm>
            <a:off x="50184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296" name="Google Shape;29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3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98" name="Google Shape;298;p31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9" name="Google Shape;299;p3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0" name="Google Shape;300;p31"/>
          <p:cNvSpPr txBox="1"/>
          <p:nvPr/>
        </p:nvSpPr>
        <p:spPr>
          <a:xfrm>
            <a:off x="3239700" y="307590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Logiciel libre et propriétaire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1" name="Google Shape;301;p31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2" name="Google Shape;302;p31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3" name="Google Shape;303;p31"/>
          <p:cNvSpPr/>
          <p:nvPr/>
        </p:nvSpPr>
        <p:spPr>
          <a:xfrm>
            <a:off x="88970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4" name="Google Shape;30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04650" y="5638900"/>
            <a:ext cx="5974700" cy="59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1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11" name="Google Shape;31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3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3" name="Google Shape;313;p32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Logiciel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4" name="Google Shape;314;p32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Programme, application, …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15" name="Google Shape;315;p3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16" name="Google Shape;316;p32"/>
          <p:cNvSpPr txBox="1"/>
          <p:nvPr/>
        </p:nvSpPr>
        <p:spPr>
          <a:xfrm>
            <a:off x="4604850" y="3746538"/>
            <a:ext cx="18529200" cy="6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Fichier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exécutable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(+ éventuellement ressources annexes)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Sur un support de stockage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Contient les instructions machines (binaire)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=&gt; spécifique à une famille de CPU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Difficilement lisible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Obtenu par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compilation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d'un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code source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7" name="Google Shape;317;p3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18" name="Google Shape;318;p32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9" name="Google Shape;319;p32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1" name="Google Shape;321;p32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2" name="Google Shape;322;p32"/>
          <p:cNvSpPr/>
          <p:nvPr/>
        </p:nvSpPr>
        <p:spPr>
          <a:xfrm>
            <a:off x="88970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27" name="Google Shape;3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3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29" name="Google Shape;329;p33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Un peu d’histoire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père fondateur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31" name="Google Shape;331;p3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32" name="Google Shape;332;p33"/>
          <p:cNvSpPr txBox="1"/>
          <p:nvPr/>
        </p:nvSpPr>
        <p:spPr>
          <a:xfrm>
            <a:off x="4977725" y="3960375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Richard M. Stallman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1969 : Première utilisation d'un ordinateur (à 16 ans au lycée)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1971 : Hacker au MIT et étudiant à Harvard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1975 : Abandonne ses études pour la programmation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1980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Expérience avec l'imprimante laser Xerox 9700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, inspirant son engagement pour le logiciel libre.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1983 : 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Projet GNU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(mouvement du logiciel libre)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1985 : 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Free Software Foundation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(promotion du logiciels libres)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1989 : Développement de la licence publique GNU (GPL)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1993 : Projet Debian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3" name="Google Shape;333;p3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34" name="Google Shape;334;p33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5" name="Google Shape;335;p33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36" name="Google Shape;33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29300" y="1486575"/>
            <a:ext cx="5077626" cy="38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3"/>
          <p:cNvSpPr txBox="1"/>
          <p:nvPr/>
        </p:nvSpPr>
        <p:spPr>
          <a:xfrm>
            <a:off x="13867200" y="3013563"/>
            <a:ext cx="4562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 u="sng">
                <a:solidFill>
                  <a:srgbClr val="4FC3F7"/>
                </a:solidFill>
                <a:latin typeface="Raleway"/>
                <a:ea typeface="Raleway"/>
                <a:cs typeface="Raleway"/>
                <a:sym typeface="Raleway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Richard M. Stallman</a:t>
            </a:r>
            <a:endParaRPr sz="3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8" name="Google Shape;338;p33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9" name="Google Shape;339;p33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88970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45" name="Google Shape;3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3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47" name="Google Shape;347;p34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Qui contrôle le programme ?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949225" y="4632400"/>
            <a:ext cx="4485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Liberté</a:t>
            </a: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fondamentale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49" name="Google Shape;349;p3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50" name="Google Shape;350;p34"/>
          <p:cNvSpPr txBox="1"/>
          <p:nvPr/>
        </p:nvSpPr>
        <p:spPr>
          <a:xfrm>
            <a:off x="5434825" y="3273525"/>
            <a:ext cx="18529200" cy="6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Les 4 libertés des utilisateurs selon la Free Software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Foundation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Liberté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d’e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xécuter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un programme quel qu'en soit l'usage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Liberté d’étudier un programme et l’adapter à ses besoins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Liberté de redistribuer des copies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Liberté d’améliorer le programme et distribuer ces améliorations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1" name="Google Shape;351;p3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2" name="Google Shape;352;p34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3" name="Google Shape;353;p34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54" name="Google Shape;35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7150" y="9724713"/>
            <a:ext cx="9582552" cy="11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4"/>
          <p:cNvSpPr txBox="1"/>
          <p:nvPr/>
        </p:nvSpPr>
        <p:spPr>
          <a:xfrm>
            <a:off x="9907650" y="10908775"/>
            <a:ext cx="77892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logo Free Software Foundation</a:t>
            </a:r>
            <a:endParaRPr sz="3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6" name="Google Shape;356;p34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7" name="Google Shape;357;p34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8" name="Google Shape;358;p34"/>
          <p:cNvSpPr/>
          <p:nvPr/>
        </p:nvSpPr>
        <p:spPr>
          <a:xfrm>
            <a:off x="88970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63" name="Google Shape;36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3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65" name="Google Shape;365;p35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Open source, libre, ou gratuit ?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L’accès au code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67" name="Google Shape;367;p3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68" name="Google Shape;368;p35"/>
          <p:cNvSpPr txBox="1"/>
          <p:nvPr/>
        </p:nvSpPr>
        <p:spPr>
          <a:xfrm>
            <a:off x="4604850" y="3760338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Les 4 libertés des utilisateurs s’appliquent aux logiciels open source et aux logiciels libres.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En plus de cela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Open Source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met l'accent sur les avantages pratiques et techniques de la transparence du code source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Libre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(promue par la Free Software Foundation) : met l'accent sur les valeurs éthiques, morales et sociales du partage des connaissances et de la liberté des utilisateurs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Un logiciel gratuit n’est pas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forcément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open source ou libre.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9" name="Google Shape;369;p3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0" name="Google Shape;370;p35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1" name="Google Shape;371;p35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2" name="Google Shape;372;p35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3" name="Google Shape;373;p35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4" name="Google Shape;374;p35"/>
          <p:cNvSpPr/>
          <p:nvPr/>
        </p:nvSpPr>
        <p:spPr>
          <a:xfrm>
            <a:off x="88970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79" name="Google Shape;37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Google Shape;380;p3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1" name="Google Shape;381;p36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Propriété intellectuelle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82" name="Google Shape;382;p36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 questions de licences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83" name="Google Shape;383;p3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84" name="Google Shape;384;p36"/>
          <p:cNvSpPr txBox="1"/>
          <p:nvPr/>
        </p:nvSpPr>
        <p:spPr>
          <a:xfrm>
            <a:off x="5149750" y="3167825"/>
            <a:ext cx="18529200" cy="57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Condition d'utilisation du logiciel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Encadrée légalement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Empêchée techniquement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Souvent distribution binaire uniquement, parfois 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open source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" name="Google Shape;385;p3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6" name="Google Shape;386;p36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7" name="Google Shape;387;p36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8" name="Google Shape;388;p36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9" name="Google Shape;389;p36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0" name="Google Shape;390;p36"/>
          <p:cNvSpPr/>
          <p:nvPr/>
        </p:nvSpPr>
        <p:spPr>
          <a:xfrm>
            <a:off x="88970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90" name="Google Shape;9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2710350" y="4776875"/>
            <a:ext cx="168198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6000">
                <a:latin typeface="Montserrat ExtraBold"/>
                <a:ea typeface="Montserrat ExtraBold"/>
                <a:cs typeface="Montserrat ExtraBold"/>
                <a:sym typeface="Montserrat ExtraBold"/>
              </a:rPr>
              <a:t>Qu’est-ce qu’un système d’exploitation ?</a:t>
            </a:r>
            <a:endParaRPr sz="6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396" name="Google Shape;39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p3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98" name="Google Shape;398;p37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99" name="Google Shape;399;p3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0" name="Google Shape;400;p37"/>
          <p:cNvSpPr txBox="1"/>
          <p:nvPr/>
        </p:nvSpPr>
        <p:spPr>
          <a:xfrm>
            <a:off x="3239700" y="307590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1" name="Google Shape;401;p37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2" name="Google Shape;402;p37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3" name="Google Shape;403;p37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4" name="Google Shape;40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2325" y="5282600"/>
            <a:ext cx="7786850" cy="5816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7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6" name="Google Shape;406;p37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11" name="Google Shape;41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p3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3" name="Google Shape;413;p38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Microsoft Windows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peu d’histoire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15" name="Google Shape;415;p3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16" name="Google Shape;416;p38"/>
          <p:cNvSpPr txBox="1"/>
          <p:nvPr/>
        </p:nvSpPr>
        <p:spPr>
          <a:xfrm>
            <a:off x="5125300" y="3109663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Système d'exploitation propriétaire de Microsoft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Apparu à la fin des 80’s comme interface graphique de MS-DOS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Système pour x86 (16 bits) jusqu'à Windows 3.11 (grand public)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1993 : Apparition de Windows NT (32 bits) (professionnel)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1995 : Windows 9x - Passage au 32 bits généralisé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2001 : Windows XP - Fusion de NT et 9x (64 bits en 2003)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2015 : Windows 10 (64 bits)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2021 : Windows Server 2022 et Windows 11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7" name="Google Shape;417;p3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18" name="Google Shape;418;p38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9" name="Google Shape;419;p38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0" name="Google Shape;420;p38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1" name="Google Shape;421;p38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2" name="Google Shape;422;p38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27" name="Google Shape;42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3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29" name="Google Shape;429;p39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Microsoft Windows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30" name="Google Shape;430;p39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Aujourd’hui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31" name="Google Shape;431;p3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32" name="Google Shape;432;p39"/>
          <p:cNvSpPr txBox="1"/>
          <p:nvPr/>
        </p:nvSpPr>
        <p:spPr>
          <a:xfrm>
            <a:off x="4604850" y="3425250"/>
            <a:ext cx="18529200" cy="68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Version poste de travail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Windows 11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Version serveur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Windows Server 2022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Powershell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(depuis Windows 7) successeur de command.com/cmd.exe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Gestion de domaine -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Active Directory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Partage de ressources réseaux - 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CIFS/SMB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3" name="Google Shape;433;p3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4" name="Google Shape;434;p39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5" name="Google Shape;435;p39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6" name="Google Shape;436;p39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7" name="Google Shape;437;p39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8" name="Google Shape;438;p39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4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444" name="Google Shape;44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4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46" name="Google Shape;446;p40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47" name="Google Shape;447;p4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48" name="Google Shape;448;p40"/>
          <p:cNvSpPr txBox="1"/>
          <p:nvPr/>
        </p:nvSpPr>
        <p:spPr>
          <a:xfrm>
            <a:off x="3239700" y="307590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9" name="Google Shape;449;p40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0" name="Google Shape;450;p40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1" name="Google Shape;451;p40"/>
          <p:cNvSpPr/>
          <p:nvPr/>
        </p:nvSpPr>
        <p:spPr>
          <a:xfrm>
            <a:off x="1658095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2" name="Google Shape;45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14867" y="5123975"/>
            <a:ext cx="4954270" cy="6192838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0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4" name="Google Shape;454;p40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59" name="Google Shape;45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41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61" name="Google Shape;461;p41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UNIX - 1970’s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L’ancêtre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63" name="Google Shape;463;p4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64" name="Google Shape;464;p41"/>
          <p:cNvSpPr txBox="1"/>
          <p:nvPr/>
        </p:nvSpPr>
        <p:spPr>
          <a:xfrm>
            <a:off x="3650200" y="4281050"/>
            <a:ext cx="18529200" cy="5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 u="sng">
                <a:solidFill>
                  <a:srgbClr val="4FC3F7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Ken Thomson</a:t>
            </a:r>
            <a:r>
              <a:rPr lang="fr" sz="5000">
                <a:solidFill>
                  <a:srgbClr val="3B424E"/>
                </a:solidFill>
                <a:latin typeface="Proxima Nova"/>
                <a:ea typeface="Proxima Nova"/>
                <a:cs typeface="Proxima Nova"/>
                <a:sym typeface="Proxima Nova"/>
              </a:rPr>
              <a:t> &amp; </a:t>
            </a:r>
            <a:r>
              <a:rPr lang="fr" sz="5000" u="sng">
                <a:solidFill>
                  <a:srgbClr val="4FC3F7"/>
                </a:solid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Dennis Richie</a:t>
            </a:r>
            <a:r>
              <a:rPr lang="fr" sz="5000">
                <a:solidFill>
                  <a:srgbClr val="3B424E"/>
                </a:solidFill>
                <a:latin typeface="Proxima Nova"/>
                <a:ea typeface="Proxima Nova"/>
                <a:cs typeface="Proxima Nova"/>
                <a:sym typeface="Proxima Nova"/>
              </a:rPr>
              <a:t> (Bell Labs AT&amp;T)</a:t>
            </a:r>
            <a:endParaRPr sz="5000">
              <a:solidFill>
                <a:srgbClr val="3B42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solidFill>
                  <a:srgbClr val="3B424E"/>
                </a:solidFill>
                <a:latin typeface="Proxima Nova"/>
                <a:ea typeface="Proxima Nova"/>
                <a:cs typeface="Proxima Nova"/>
                <a:sym typeface="Proxima Nova"/>
              </a:rPr>
              <a:t>Lié à la naissance du </a:t>
            </a:r>
            <a:r>
              <a:rPr lang="fr" sz="5000" u="sng">
                <a:solidFill>
                  <a:srgbClr val="4FC3F7"/>
                </a:solidFill>
                <a:latin typeface="Proxima Nova"/>
                <a:ea typeface="Proxima Nova"/>
                <a:cs typeface="Proxima Nova"/>
                <a:sym typeface="Proxima Nov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</a:t>
            </a:r>
            <a:endParaRPr sz="5000">
              <a:solidFill>
                <a:srgbClr val="3B42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solidFill>
                  <a:srgbClr val="3B424E"/>
                </a:solidFill>
                <a:latin typeface="Proxima Nova"/>
                <a:ea typeface="Proxima Nova"/>
                <a:cs typeface="Proxima Nova"/>
                <a:sym typeface="Proxima Nova"/>
              </a:rPr>
              <a:t>Donné naissance aux </a:t>
            </a:r>
            <a:r>
              <a:rPr lang="fr" sz="5000" u="sng">
                <a:solidFill>
                  <a:srgbClr val="4FC3F7"/>
                </a:solidFill>
                <a:latin typeface="Proxima Nova"/>
                <a:ea typeface="Proxima Nova"/>
                <a:cs typeface="Proxima Nova"/>
                <a:sym typeface="Proxima Nov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BSD</a:t>
            </a:r>
            <a:r>
              <a:rPr lang="fr" sz="5000">
                <a:solidFill>
                  <a:srgbClr val="3B424E"/>
                </a:solidFill>
                <a:latin typeface="Proxima Nova"/>
                <a:ea typeface="Proxima Nova"/>
                <a:cs typeface="Proxima Nova"/>
                <a:sym typeface="Proxima Nova"/>
              </a:rPr>
              <a:t> (Berkeley Software Distribution) notamment </a:t>
            </a:r>
            <a:r>
              <a:rPr lang="fr" sz="5000" u="sng">
                <a:solidFill>
                  <a:srgbClr val="4FC3F7"/>
                </a:solidFill>
                <a:latin typeface="Proxima Nova"/>
                <a:ea typeface="Proxima Nova"/>
                <a:cs typeface="Proxima Nova"/>
                <a:sym typeface="Proxima Nov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NetBSD</a:t>
            </a:r>
            <a:r>
              <a:rPr lang="fr" sz="5000">
                <a:solidFill>
                  <a:srgbClr val="3B424E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fr" sz="5000" u="sng">
                <a:solidFill>
                  <a:srgbClr val="4FC3F7"/>
                </a:solidFill>
                <a:latin typeface="Proxima Nova"/>
                <a:ea typeface="Proxima Nova"/>
                <a:cs typeface="Proxima Nova"/>
                <a:sym typeface="Proxima Nova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FreeBSD</a:t>
            </a:r>
            <a:r>
              <a:rPr lang="fr" sz="5000">
                <a:solidFill>
                  <a:srgbClr val="3B424E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fr" sz="5000" u="sng">
                <a:solidFill>
                  <a:srgbClr val="4FC3F7"/>
                </a:solidFill>
                <a:latin typeface="Proxima Nova"/>
                <a:ea typeface="Proxima Nova"/>
                <a:cs typeface="Proxima Nova"/>
                <a:sym typeface="Proxima Nova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OpenBSD</a:t>
            </a:r>
            <a:r>
              <a:rPr lang="fr" sz="5000">
                <a:solidFill>
                  <a:srgbClr val="3B424E"/>
                </a:solidFill>
                <a:latin typeface="Proxima Nova"/>
                <a:ea typeface="Proxima Nova"/>
                <a:cs typeface="Proxima Nova"/>
                <a:sym typeface="Proxima Nova"/>
              </a:rPr>
              <a:t>, e</a:t>
            </a:r>
            <a:r>
              <a:rPr lang="fr" sz="5000">
                <a:solidFill>
                  <a:srgbClr val="3B424E"/>
                </a:solidFill>
                <a:latin typeface="Proxima Nova"/>
                <a:ea typeface="Proxima Nova"/>
                <a:cs typeface="Proxima Nova"/>
                <a:sym typeface="Proxima Nova"/>
              </a:rPr>
              <a:t>t aux </a:t>
            </a:r>
            <a:r>
              <a:rPr lang="fr" sz="5000" u="sng">
                <a:solidFill>
                  <a:srgbClr val="4FC3F7"/>
                </a:solidFill>
                <a:latin typeface="Proxima Nova"/>
                <a:ea typeface="Proxima Nova"/>
                <a:cs typeface="Proxima Nova"/>
                <a:sym typeface="Proxima Nova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System V</a:t>
            </a:r>
            <a:r>
              <a:rPr lang="fr" sz="5000">
                <a:solidFill>
                  <a:srgbClr val="3B424E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5000">
              <a:solidFill>
                <a:srgbClr val="3B42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5000"/>
              <a:buFont typeface="Proxima Nova"/>
              <a:buChar char="-"/>
            </a:pPr>
            <a:r>
              <a:rPr lang="fr" sz="5000">
                <a:solidFill>
                  <a:srgbClr val="3B424E"/>
                </a:solidFill>
                <a:latin typeface="Proxima Nova"/>
                <a:ea typeface="Proxima Nova"/>
                <a:cs typeface="Proxima Nova"/>
                <a:sym typeface="Proxima Nova"/>
              </a:rPr>
              <a:t>Mac OS X est issu de la branche BSD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5" name="Google Shape;465;p4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6" name="Google Shape;466;p41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7" name="Google Shape;467;p41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8" name="Google Shape;468;p41"/>
          <p:cNvSpPr/>
          <p:nvPr/>
        </p:nvSpPr>
        <p:spPr>
          <a:xfrm>
            <a:off x="1658095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9" name="Google Shape;469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137550" y="1795825"/>
            <a:ext cx="6478875" cy="42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1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1" name="Google Shape;471;p41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76" name="Google Shape;47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4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78" name="Google Shape;478;p42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Projet GNU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79" name="Google Shape;479;p42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À l’origine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80" name="Google Shape;480;p4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81" name="Google Shape;481;p42"/>
          <p:cNvSpPr txBox="1"/>
          <p:nvPr/>
        </p:nvSpPr>
        <p:spPr>
          <a:xfrm>
            <a:off x="4604850" y="3184875"/>
            <a:ext cx="13161600" cy="81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Lancé par 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Richard Stallman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en 1983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OS libre inspiré d'UNIX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Noyau Hurd … pas satisfaisant mais crucial pour le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développement du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logiciel libre et open source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2" name="Google Shape;482;p4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83" name="Google Shape;483;p42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4" name="Google Shape;484;p42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5" name="Google Shape;485;p42"/>
          <p:cNvSpPr/>
          <p:nvPr/>
        </p:nvSpPr>
        <p:spPr>
          <a:xfrm>
            <a:off x="1658095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6" name="Google Shape;48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82375" y="1743200"/>
            <a:ext cx="4599950" cy="443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82373" y="6861460"/>
            <a:ext cx="4599950" cy="595901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2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9" name="Google Shape;489;p42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94" name="Google Shape;4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Google Shape;495;p4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96" name="Google Shape;496;p43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Noyau Linux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97" name="Google Shape;497;p43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 coeur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98" name="Google Shape;498;p4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99" name="Google Shape;499;p43"/>
          <p:cNvSpPr txBox="1"/>
          <p:nvPr/>
        </p:nvSpPr>
        <p:spPr>
          <a:xfrm>
            <a:off x="4455625" y="3325175"/>
            <a:ext cx="18529200" cy="6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Noyau de système d'exploitation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Créé par 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Linus Torvalds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en 1991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Développé pendant ses études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Inspiré de 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Minix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d'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Andrew Tanenbaum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0" name="Google Shape;500;p4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01" name="Google Shape;501;p43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2" name="Google Shape;502;p43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3" name="Google Shape;503;p43"/>
          <p:cNvSpPr/>
          <p:nvPr/>
        </p:nvSpPr>
        <p:spPr>
          <a:xfrm>
            <a:off x="1658095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4" name="Google Shape;50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31528" y="1878670"/>
            <a:ext cx="3970150" cy="4714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22551" y="7150426"/>
            <a:ext cx="5388099" cy="538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3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7" name="Google Shape;507;p43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12" name="Google Shape;51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4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14" name="Google Shape;514;p44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Environnement de bureau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15" name="Google Shape;515;p44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partie graphique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16" name="Google Shape;516;p4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17" name="Google Shape;517;p44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Un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environnement de bureau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est une suite de logiciels permettant de contrôler un ordinateur via une interface graphique simulant un bureau.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Alors que de nombreux systèmes d'exploitation intègrent un environnement de bureau, les systèmes d'exploitation Unix, avec leur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système de fenêtrage X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, offrent plusieurs options d'environnements de bureau.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8" name="Google Shape;518;p4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9" name="Google Shape;519;p44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20" name="Google Shape;520;p44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21" name="Google Shape;521;p44"/>
          <p:cNvSpPr/>
          <p:nvPr/>
        </p:nvSpPr>
        <p:spPr>
          <a:xfrm>
            <a:off x="1658095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2" name="Google Shape;522;p44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23" name="Google Shape;523;p44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28" name="Google Shape;52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" name="Google Shape;529;p4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30" name="Google Shape;530;p45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Quelques e</a:t>
            </a: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nvironnements de bureau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31" name="Google Shape;531;p45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 classiques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32" name="Google Shape;532;p4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33" name="Google Shape;533;p4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34" name="Google Shape;534;p45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5" name="Google Shape;535;p45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6" name="Google Shape;536;p45"/>
          <p:cNvSpPr/>
          <p:nvPr/>
        </p:nvSpPr>
        <p:spPr>
          <a:xfrm>
            <a:off x="1658095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7" name="Google Shape;53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250" y="4168734"/>
            <a:ext cx="3090249" cy="375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3125" y="4168700"/>
            <a:ext cx="3612900" cy="36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73700" y="8780549"/>
            <a:ext cx="3506400" cy="35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19075" y="4168725"/>
            <a:ext cx="3612899" cy="3612899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5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2" name="Google Shape;542;p45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43" name="Google Shape;543;p45" title="File:Budgie.svg - Wikipedia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0762" y="9107550"/>
            <a:ext cx="3067228" cy="3067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682525" y="9390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49" name="Google Shape;54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p4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1" name="Google Shape;551;p46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Distribution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52" name="Google Shape;552;p46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bout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53" name="Google Shape;553;p4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54" name="Google Shape;554;p46"/>
          <p:cNvSpPr txBox="1"/>
          <p:nvPr/>
        </p:nvSpPr>
        <p:spPr>
          <a:xfrm>
            <a:off x="4604850" y="3285675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Une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Linux (aussi appelée distrib' ou distro) est un OS complet fonctionnant avec le noyau Linux.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Ce noyau est ainsi entouré d'un ensemble de logiciels et d'un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environnement de bureau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, comme Gnome Shell, KDE, Xfce…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Il existe des centaines de distributions différentes qui ont chacunes leurs particularités.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5" name="Google Shape;555;p4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6" name="Google Shape;556;p46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7" name="Google Shape;557;p46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8" name="Google Shape;558;p46"/>
          <p:cNvSpPr/>
          <p:nvPr/>
        </p:nvSpPr>
        <p:spPr>
          <a:xfrm>
            <a:off x="1658095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9" name="Google Shape;559;p46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0" name="Google Shape;560;p46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98" name="Google Shape;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00" name="Google Shape;100;p20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Sommaire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quoi s'agit-il ?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02" name="Google Shape;102;p20"/>
          <p:cNvGrpSpPr/>
          <p:nvPr/>
        </p:nvGrpSpPr>
        <p:grpSpPr>
          <a:xfrm>
            <a:off x="4875454" y="6643500"/>
            <a:ext cx="18700813" cy="1149300"/>
            <a:chOff x="4269990" y="8021650"/>
            <a:chExt cx="13130749" cy="1149300"/>
          </a:xfrm>
        </p:grpSpPr>
        <p:sp>
          <p:nvSpPr>
            <p:cNvPr id="103" name="Google Shape;103;p20"/>
            <p:cNvSpPr txBox="1"/>
            <p:nvPr/>
          </p:nvSpPr>
          <p:spPr>
            <a:xfrm>
              <a:off x="4269990" y="8021650"/>
              <a:ext cx="10059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02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04" name="Google Shape;104;p20"/>
            <p:cNvSpPr txBox="1"/>
            <p:nvPr/>
          </p:nvSpPr>
          <p:spPr>
            <a:xfrm>
              <a:off x="6158538" y="8160250"/>
              <a:ext cx="112422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Logiciel libre et propriétaire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105" name="Google Shape;105;p20"/>
          <p:cNvGrpSpPr/>
          <p:nvPr/>
        </p:nvGrpSpPr>
        <p:grpSpPr>
          <a:xfrm>
            <a:off x="4875439" y="5166100"/>
            <a:ext cx="15835087" cy="1149300"/>
            <a:chOff x="4269994" y="6149551"/>
            <a:chExt cx="15105492" cy="1149300"/>
          </a:xfrm>
        </p:grpSpPr>
        <p:sp>
          <p:nvSpPr>
            <p:cNvPr id="106" name="Google Shape;106;p20"/>
            <p:cNvSpPr txBox="1"/>
            <p:nvPr/>
          </p:nvSpPr>
          <p:spPr>
            <a:xfrm>
              <a:off x="4269994" y="6149551"/>
              <a:ext cx="1195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01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07" name="Google Shape;107;p20"/>
            <p:cNvSpPr txBox="1"/>
            <p:nvPr/>
          </p:nvSpPr>
          <p:spPr>
            <a:xfrm>
              <a:off x="6849586" y="6288151"/>
              <a:ext cx="125259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Définition et exemples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cxnSp>
        <p:nvCxnSpPr>
          <p:cNvPr id="108" name="Google Shape;108;p2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grpSp>
        <p:nvGrpSpPr>
          <p:cNvPr id="109" name="Google Shape;109;p20"/>
          <p:cNvGrpSpPr/>
          <p:nvPr/>
        </p:nvGrpSpPr>
        <p:grpSpPr>
          <a:xfrm>
            <a:off x="4875460" y="8120900"/>
            <a:ext cx="18701039" cy="1149300"/>
            <a:chOff x="4269994" y="8021650"/>
            <a:chExt cx="13130908" cy="1149300"/>
          </a:xfrm>
        </p:grpSpPr>
        <p:sp>
          <p:nvSpPr>
            <p:cNvPr id="110" name="Google Shape;110;p20"/>
            <p:cNvSpPr txBox="1"/>
            <p:nvPr/>
          </p:nvSpPr>
          <p:spPr>
            <a:xfrm>
              <a:off x="4269994" y="8021650"/>
              <a:ext cx="1573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03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11" name="Google Shape;111;p20"/>
            <p:cNvSpPr txBox="1"/>
            <p:nvPr/>
          </p:nvSpPr>
          <p:spPr>
            <a:xfrm>
              <a:off x="6174302" y="8160250"/>
              <a:ext cx="11226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Systèmes Microsoft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112" name="Google Shape;112;p20"/>
          <p:cNvGrpSpPr/>
          <p:nvPr/>
        </p:nvGrpSpPr>
        <p:grpSpPr>
          <a:xfrm>
            <a:off x="4875460" y="9598300"/>
            <a:ext cx="18700806" cy="1149300"/>
            <a:chOff x="4269994" y="8021650"/>
            <a:chExt cx="13130744" cy="1149300"/>
          </a:xfrm>
        </p:grpSpPr>
        <p:sp>
          <p:nvSpPr>
            <p:cNvPr id="113" name="Google Shape;113;p20"/>
            <p:cNvSpPr txBox="1"/>
            <p:nvPr/>
          </p:nvSpPr>
          <p:spPr>
            <a:xfrm>
              <a:off x="4269994" y="8021650"/>
              <a:ext cx="1573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04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14" name="Google Shape;114;p20"/>
            <p:cNvSpPr txBox="1"/>
            <p:nvPr/>
          </p:nvSpPr>
          <p:spPr>
            <a:xfrm>
              <a:off x="6158538" y="8160250"/>
              <a:ext cx="112422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Unix et GNU/Linux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65" name="Google Shape;56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p4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67" name="Google Shape;567;p47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Quelques distributions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8" name="Google Shape;568;p47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bout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69" name="Google Shape;569;p4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70" name="Google Shape;570;p47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Un ensemble cohérent de logiciels (beaucoup GNU)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Autour d'un noyau Linux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1" name="Google Shape;571;p4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72" name="Google Shape;572;p47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3" name="Google Shape;573;p47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4" name="Google Shape;574;p47"/>
          <p:cNvSpPr/>
          <p:nvPr/>
        </p:nvSpPr>
        <p:spPr>
          <a:xfrm>
            <a:off x="1658095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5" name="Google Shape;575;p4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65583" y="2843036"/>
            <a:ext cx="2704225" cy="354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7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6013" y="10008216"/>
            <a:ext cx="3506400" cy="264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7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798731" y="10273787"/>
            <a:ext cx="4267075" cy="25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7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79191" y="3760348"/>
            <a:ext cx="3506400" cy="262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7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160293" y="2348573"/>
            <a:ext cx="2550917" cy="26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7">
            <a:hlinkClick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839890" y="5342499"/>
            <a:ext cx="2704224" cy="6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7">
            <a:hlinkClick r:id="rId16"/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9291277" y="3482514"/>
            <a:ext cx="4490347" cy="20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7">
            <a:hlinkClick r:id="rId18"/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9522375" y="7921114"/>
            <a:ext cx="4028150" cy="40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7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4" name="Google Shape;584;p47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89" name="Google Shape;58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Google Shape;590;p4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91" name="Google Shape;591;p48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 résumé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92" name="Google Shape;592;p48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retenir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93" name="Google Shape;593;p4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94" name="Google Shape;594;p48"/>
          <p:cNvSpPr txBox="1"/>
          <p:nvPr/>
        </p:nvSpPr>
        <p:spPr>
          <a:xfrm>
            <a:off x="4604850" y="2610425"/>
            <a:ext cx="18529200" cy="72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Définition générale d'un système d'exploitation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Quelques exemples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Notions de logiciel libre &amp; propriétaire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Petite histoire de Windows &amp; de GNU/Linux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5" name="Google Shape;595;p4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600" name="Google Shape;60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1" name="Google Shape;601;p49"/>
          <p:cNvCxnSpPr/>
          <p:nvPr/>
        </p:nvCxnSpPr>
        <p:spPr>
          <a:xfrm>
            <a:off x="3728230" y="5315401"/>
            <a:ext cx="2423100" cy="0"/>
          </a:xfrm>
          <a:prstGeom prst="straightConnector1">
            <a:avLst/>
          </a:prstGeom>
          <a:noFill/>
          <a:ln cap="flat" cmpd="sng" w="25400">
            <a:solidFill>
              <a:srgbClr val="000000">
                <a:alpha val="50199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02" name="Google Shape;602;p49"/>
          <p:cNvSpPr txBox="1"/>
          <p:nvPr/>
        </p:nvSpPr>
        <p:spPr>
          <a:xfrm>
            <a:off x="3756196" y="4208112"/>
            <a:ext cx="45927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i="0" lang="fr" sz="5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MERCI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03" name="Google Shape;603;p49"/>
          <p:cNvSpPr txBox="1"/>
          <p:nvPr/>
        </p:nvSpPr>
        <p:spPr>
          <a:xfrm>
            <a:off x="3738325" y="6237950"/>
            <a:ext cx="7090200" cy="3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pour votre participation.</a:t>
            </a:r>
            <a:br>
              <a:rPr lang="fr" sz="5000">
                <a:latin typeface="Proxima Nova"/>
                <a:ea typeface="Proxima Nova"/>
                <a:cs typeface="Proxima Nova"/>
                <a:sym typeface="Proxima Nova"/>
              </a:rPr>
            </a:b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C’est à vous maintenant.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Des questions ?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Des remarques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4" name="Google Shape;604;p4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05" name="Google Shape;60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6575" y="5315400"/>
            <a:ext cx="6625338" cy="483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Google Shape;606;p4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120" name="Google Shape;12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22" name="Google Shape;122;p21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3239700" y="307590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 et exemples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6925" y="5081600"/>
            <a:ext cx="6571249" cy="492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50184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black_card.png"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38" name="Google Shape;138;p22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Système d’exploitation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949225" y="4632400"/>
            <a:ext cx="47448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L’approche encyclopédique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0" name="Google Shape;140;p2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41" name="Google Shape;141;p22"/>
          <p:cNvSpPr txBox="1"/>
          <p:nvPr/>
        </p:nvSpPr>
        <p:spPr>
          <a:xfrm>
            <a:off x="5018400" y="3374850"/>
            <a:ext cx="18529200" cy="69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En informatique, un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système d'exploitation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(souvent appelé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OS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de l'anglais 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Operating System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 est un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ensemble de programmes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qui dirige l'utilisation des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ressources d'un ordinateur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par des logiciels applicat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ifs.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Proxima Nova"/>
                <a:ea typeface="Proxima Nova"/>
                <a:cs typeface="Proxima Nova"/>
                <a:sym typeface="Proxima Nova"/>
              </a:rPr>
              <a:t>Source : </a:t>
            </a:r>
            <a:r>
              <a:rPr lang="fr" sz="4800" u="sng">
                <a:solidFill>
                  <a:srgbClr val="4FC3F7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50184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51" name="Google Shape;15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3" name="Google Shape;153;p23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Système d’exploitation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Nature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5" name="Google Shape;155;p2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56" name="Google Shape;156;p23"/>
          <p:cNvSpPr txBox="1"/>
          <p:nvPr/>
        </p:nvSpPr>
        <p:spPr>
          <a:xfrm>
            <a:off x="4902325" y="3760350"/>
            <a:ext cx="18529200" cy="70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Un ensemble de programmes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Une interface entre le matériel et les applications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Couche d'abstraction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Gestion et partage de ressources matérielles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Un ensemble de services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Une interface avec les utilisateurs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8" name="Google Shape;158;p23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50184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9" name="Google Shape;169;p24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Exploiter le matériel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949225" y="4632400"/>
            <a:ext cx="4709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Partager du matériel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71" name="Google Shape;171;p2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72" name="Google Shape;172;p24"/>
          <p:cNvSpPr txBox="1"/>
          <p:nvPr/>
        </p:nvSpPr>
        <p:spPr>
          <a:xfrm>
            <a:off x="5658925" y="3385200"/>
            <a:ext cx="18529200" cy="6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Gestion de processus - CPU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Gestion de la mémoire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Gestion du stockage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Gestion des utilisateurs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Gestion des périphériques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Interface utilisateur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50184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83" name="Google Shape;18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5" name="Google Shape;185;p25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Schéma général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Modèle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87" name="Google Shape;187;p2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88" name="Google Shape;188;p2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9" name="Google Shape;189;p25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5700" y="1879600"/>
            <a:ext cx="7620000" cy="112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/>
        </p:nvSpPr>
        <p:spPr>
          <a:xfrm>
            <a:off x="17397150" y="11790100"/>
            <a:ext cx="6303300" cy="1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Schéma OS sur Wikipédia</a:t>
            </a:r>
            <a:endParaRPr sz="3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50184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00" name="Google Shape;20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2" name="Google Shape;202;p26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OS pour ordinateurs de bureau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Les classiques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04" name="Google Shape;204;p2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05" name="Google Shape;205;p2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6" name="Google Shape;206;p26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Systèmes Microsoft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UNIX et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08" name="Google Shape;208;p2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66811" y="4632406"/>
            <a:ext cx="5251621" cy="20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66798" y="9034676"/>
            <a:ext cx="5592825" cy="320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01100" y="5881500"/>
            <a:ext cx="3704351" cy="37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/>
          <p:nvPr/>
        </p:nvSpPr>
        <p:spPr>
          <a:xfrm>
            <a:off x="6501100" y="9787950"/>
            <a:ext cx="3834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MS Windows</a:t>
            </a:r>
            <a:endParaRPr sz="36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3650200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Définition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7795075" y="8496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Libre et propriétaire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4" name="Google Shape;214;p26"/>
          <p:cNvSpPr/>
          <p:nvPr/>
        </p:nvSpPr>
        <p:spPr>
          <a:xfrm>
            <a:off x="50184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